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7" r:id="rId3"/>
    <p:sldId id="258" r:id="rId4"/>
    <p:sldId id="261" r:id="rId5"/>
    <p:sldId id="259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BBF78-B230-4117-898E-B869EFFA47C0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A4175-78D4-421A-A35F-34E3F4B3B9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281DF-42CE-4108-A86B-DBA0141FCB56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D5AD73-960A-4DC3-9AAC-A56085EB10C5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BEE8F-143C-4FED-BAF7-1960CFD82E87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F408D-FE5A-4F64-9F5A-7B20C5AD2E15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13191-EFB8-481B-ABD1-11851A241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2348880"/>
          </a:xfrm>
        </p:spPr>
        <p:txBody>
          <a:bodyPr>
            <a:normAutofit/>
          </a:bodyPr>
          <a:lstStyle/>
          <a:p>
            <a:r>
              <a:rPr lang="en-US" dirty="0" err="1" smtClean="0"/>
              <a:t>Location+</a:t>
            </a:r>
            <a:r>
              <a:rPr lang="en-US" altLang="zh-CN" dirty="0" err="1" smtClean="0"/>
              <a:t>V</a:t>
            </a:r>
            <a:r>
              <a:rPr lang="en-US" dirty="0" err="1" smtClean="0"/>
              <a:t>erb</a:t>
            </a:r>
            <a:r>
              <a:rPr lang="en-US" dirty="0" smtClean="0"/>
              <a:t>-</a:t>
            </a:r>
            <a:r>
              <a:rPr lang="zh-CN" altLang="en-US" dirty="0" smtClean="0"/>
              <a:t>着</a:t>
            </a:r>
            <a:r>
              <a:rPr lang="en-US" altLang="zh-CN" dirty="0" smtClean="0"/>
              <a:t>+Noun</a:t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268760"/>
            <a:ext cx="7200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Verbs used in this type are typically those that denote physical disposition for example sit( </a:t>
            </a:r>
            <a:r>
              <a:rPr lang="en-US" altLang="zh-CN" sz="3200" dirty="0" smtClean="0"/>
              <a:t>ZUÒ</a:t>
            </a:r>
            <a:r>
              <a:rPr lang="en-US" sz="3200" dirty="0" smtClean="0"/>
              <a:t>     ) stand (</a:t>
            </a:r>
            <a:r>
              <a:rPr lang="en-US" altLang="zh-CN" sz="3200" dirty="0" err="1" smtClean="0"/>
              <a:t>zhàn</a:t>
            </a:r>
            <a:r>
              <a:rPr lang="en-US" altLang="zh-CN" sz="3200" dirty="0" smtClean="0"/>
              <a:t> </a:t>
            </a:r>
            <a:r>
              <a:rPr lang="en-US" sz="3200" dirty="0" smtClean="0"/>
              <a:t> )or location-oriented action verbs, such as</a:t>
            </a:r>
          </a:p>
          <a:p>
            <a:r>
              <a:rPr lang="en-US" sz="3200" dirty="0" smtClean="0"/>
              <a:t>live(</a:t>
            </a:r>
            <a:r>
              <a:rPr lang="en-US" altLang="zh-CN" sz="3200" dirty="0" err="1" smtClean="0"/>
              <a:t>zhù</a:t>
            </a:r>
            <a:r>
              <a:rPr lang="en-US" sz="3200" dirty="0" smtClean="0"/>
              <a:t> ) put(</a:t>
            </a:r>
            <a:r>
              <a:rPr lang="en-US" altLang="zh-CN" sz="3200" dirty="0" err="1" smtClean="0"/>
              <a:t>fàng</a:t>
            </a:r>
            <a:r>
              <a:rPr lang="en-US" altLang="zh-CN" sz="3200" dirty="0" smtClean="0"/>
              <a:t> )</a:t>
            </a:r>
            <a:r>
              <a:rPr lang="en-US" sz="3200" dirty="0" smtClean="0"/>
              <a:t>. These verbs occur with the durative marker </a:t>
            </a:r>
            <a:r>
              <a:rPr lang="zh-CN" altLang="en-US" sz="3200" dirty="0" smtClean="0">
                <a:solidFill>
                  <a:srgbClr val="FF0000"/>
                </a:solidFill>
              </a:rPr>
              <a:t>着</a:t>
            </a:r>
            <a:r>
              <a:rPr lang="en-US" sz="3200" dirty="0" smtClean="0"/>
              <a:t>(</a:t>
            </a:r>
            <a:r>
              <a:rPr lang="en-US" sz="3200" dirty="0" err="1" smtClean="0"/>
              <a:t>zhe</a:t>
            </a:r>
            <a:r>
              <a:rPr lang="en-US" sz="3200" dirty="0" smtClean="0"/>
              <a:t>)  to signal the  ongoing nature of a state or an action.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2268538" cy="6858000"/>
          </a:xfrm>
          <a:prstGeom prst="rect">
            <a:avLst/>
          </a:prstGeom>
          <a:solidFill>
            <a:srgbClr val="CC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8143" name="Picture 15" descr="葡萄酒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60350"/>
            <a:ext cx="13573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4" name="Picture 16" descr="MCj035689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060575"/>
            <a:ext cx="1871663" cy="1214438"/>
          </a:xfrm>
          <a:prstGeom prst="rect">
            <a:avLst/>
          </a:prstGeom>
          <a:noFill/>
        </p:spPr>
      </p:pic>
      <p:pic>
        <p:nvPicPr>
          <p:cNvPr id="48145" name="Picture 17" descr="躺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429000"/>
            <a:ext cx="14573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6" name="Picture 18" descr="2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5589588"/>
            <a:ext cx="1871662" cy="1066800"/>
          </a:xfrm>
          <a:prstGeom prst="rect">
            <a:avLst/>
          </a:prstGeom>
          <a:noFill/>
        </p:spPr>
      </p:pic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2555875" y="836613"/>
            <a:ext cx="6588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楷体_GB2312" pitchFamily="49" charset="-122"/>
              </a:rPr>
              <a:t>桌子上放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着</a:t>
            </a:r>
            <a:r>
              <a:rPr lang="zh-CN" altLang="en-US" sz="2800" b="1">
                <a:ea typeface="楷体_GB2312" pitchFamily="49" charset="-122"/>
              </a:rPr>
              <a:t>一瓶红葡萄酒。</a:t>
            </a:r>
          </a:p>
        </p:txBody>
      </p:sp>
      <p:sp>
        <p:nvSpPr>
          <p:cNvPr id="48150" name="Text Box 22"/>
          <p:cNvSpPr txBox="1">
            <a:spLocks noChangeArrowheads="1"/>
          </p:cNvSpPr>
          <p:nvPr/>
        </p:nvSpPr>
        <p:spPr bwMode="auto">
          <a:xfrm>
            <a:off x="2627313" y="2349500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楷体_GB2312" pitchFamily="49" charset="-122"/>
              </a:rPr>
              <a:t>衣柜里挂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着</a:t>
            </a:r>
            <a:r>
              <a:rPr lang="zh-CN" altLang="en-US" sz="2800" b="1">
                <a:ea typeface="楷体_GB2312" pitchFamily="49" charset="-122"/>
              </a:rPr>
              <a:t>很多衣服。</a:t>
            </a:r>
          </a:p>
        </p:txBody>
      </p: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2627313" y="4076700"/>
            <a:ext cx="5327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楷体_GB2312" pitchFamily="49" charset="-122"/>
              </a:rPr>
              <a:t>沙发上坐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着</a:t>
            </a:r>
            <a:r>
              <a:rPr lang="zh-CN" altLang="en-US" sz="2800" b="1">
                <a:ea typeface="楷体_GB2312" pitchFamily="49" charset="-122"/>
              </a:rPr>
              <a:t>一个漂亮的姑娘。</a:t>
            </a:r>
          </a:p>
        </p:txBody>
      </p:sp>
      <p:sp>
        <p:nvSpPr>
          <p:cNvPr id="48152" name="Text Box 24"/>
          <p:cNvSpPr txBox="1">
            <a:spLocks noChangeArrowheads="1"/>
          </p:cNvSpPr>
          <p:nvPr/>
        </p:nvSpPr>
        <p:spPr bwMode="auto">
          <a:xfrm>
            <a:off x="2700338" y="5805488"/>
            <a:ext cx="4897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楷体_GB2312" pitchFamily="49" charset="-122"/>
              </a:rPr>
              <a:t>路边停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着</a:t>
            </a:r>
            <a:r>
              <a:rPr lang="zh-CN" altLang="en-US" sz="2800" b="1">
                <a:ea typeface="楷体_GB2312" pitchFamily="49" charset="-122"/>
              </a:rPr>
              <a:t>一辆红色的汽车。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7" grpId="0"/>
      <p:bldP spid="48150" grpId="0"/>
      <p:bldP spid="48151" grpId="0"/>
      <p:bldP spid="481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547813" y="981075"/>
            <a:ext cx="7272337" cy="100806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tint val="2549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tint val="15686"/>
                  <a:invGamma/>
                </a:srgbClr>
              </a:gs>
            </a:gsLst>
            <a:path path="rect">
              <a:fillToRect r="100000" b="10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016125" y="1916113"/>
            <a:ext cx="7127875" cy="3979862"/>
          </a:xfrm>
        </p:spPr>
        <p:txBody>
          <a:bodyPr/>
          <a:lstStyle/>
          <a:p>
            <a:pPr>
              <a:lnSpc>
                <a:spcPct val="160000"/>
              </a:lnSpc>
              <a:buFontTx/>
              <a:buNone/>
            </a:pPr>
            <a:r>
              <a:rPr lang="en-US" altLang="zh-CN" sz="4000" b="1">
                <a:solidFill>
                  <a:srgbClr val="3333CC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4000" b="1">
                <a:solidFill>
                  <a:srgbClr val="3333CC"/>
                </a:solidFill>
                <a:latin typeface="华文楷体" pitchFamily="2" charset="-122"/>
                <a:ea typeface="华文楷体" pitchFamily="2" charset="-122"/>
              </a:rPr>
              <a:t>桌子上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放</a:t>
            </a:r>
            <a:r>
              <a:rPr lang="zh-CN" altLang="en-US" sz="40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</a:rPr>
              <a:t>着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sz="4000" b="1">
                <a:solidFill>
                  <a:srgbClr val="CC00FF"/>
                </a:solidFill>
                <a:latin typeface="华文楷体" pitchFamily="2" charset="-122"/>
                <a:ea typeface="华文楷体" pitchFamily="2" charset="-122"/>
              </a:rPr>
              <a:t>一本书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4000" b="1">
                <a:solidFill>
                  <a:srgbClr val="3333CC"/>
                </a:solidFill>
                <a:latin typeface="华文楷体" pitchFamily="2" charset="-122"/>
                <a:ea typeface="华文楷体" pitchFamily="2" charset="-122"/>
              </a:rPr>
              <a:t> 门上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    挂</a:t>
            </a:r>
            <a:r>
              <a:rPr lang="zh-CN" altLang="en-US" sz="40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</a:rPr>
              <a:t>着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sz="4000" b="1">
                <a:solidFill>
                  <a:srgbClr val="CC00FF"/>
                </a:solidFill>
                <a:latin typeface="华文楷体" pitchFamily="2" charset="-122"/>
                <a:ea typeface="华文楷体" pitchFamily="2" charset="-122"/>
              </a:rPr>
              <a:t>一个皮包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4000" b="1">
                <a:solidFill>
                  <a:srgbClr val="3333CC"/>
                </a:solidFill>
                <a:latin typeface="华文楷体" pitchFamily="2" charset="-122"/>
                <a:ea typeface="华文楷体" pitchFamily="2" charset="-122"/>
              </a:rPr>
              <a:t> 教室里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贴</a:t>
            </a:r>
            <a:r>
              <a:rPr lang="zh-CN" altLang="en-US" sz="40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</a:rPr>
              <a:t>着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sz="4000" b="1">
                <a:solidFill>
                  <a:srgbClr val="CC00FF"/>
                </a:solidFill>
                <a:latin typeface="华文楷体" pitchFamily="2" charset="-122"/>
                <a:ea typeface="华文楷体" pitchFamily="2" charset="-122"/>
              </a:rPr>
              <a:t>一张中国地图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195513" y="1052513"/>
            <a:ext cx="14684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地方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3132138" y="1052513"/>
            <a:ext cx="27352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+</a:t>
            </a:r>
            <a:r>
              <a:rPr lang="en-US" altLang="zh-CN" sz="3600" b="1">
                <a:solidFill>
                  <a:schemeClr val="hlink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V</a:t>
            </a:r>
            <a:r>
              <a:rPr lang="zh-CN" altLang="en-US" sz="3600" b="1">
                <a:solidFill>
                  <a:srgbClr val="FF5050"/>
                </a:solidFill>
                <a:latin typeface="华文楷体" pitchFamily="2" charset="-122"/>
                <a:ea typeface="华文楷体" pitchFamily="2" charset="-122"/>
              </a:rPr>
              <a:t>着</a:t>
            </a:r>
            <a:endParaRPr lang="zh-CN" altLang="en-US" sz="3600" b="1">
              <a:solidFill>
                <a:schemeClr val="hlink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5148263" y="1058863"/>
            <a:ext cx="28082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+ </a:t>
            </a:r>
            <a:r>
              <a:rPr lang="zh-CN" altLang="en-US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东西</a:t>
            </a:r>
            <a:r>
              <a:rPr lang="en-US" altLang="zh-CN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/</a:t>
            </a:r>
            <a:r>
              <a:rPr lang="zh-CN" altLang="en-US" sz="3600" b="1">
                <a:solidFill>
                  <a:srgbClr val="800000"/>
                </a:solidFill>
                <a:latin typeface="华文楷体" pitchFamily="2" charset="-122"/>
                <a:ea typeface="华文楷体" pitchFamily="2" charset="-122"/>
              </a:rPr>
              <a:t>人</a:t>
            </a:r>
          </a:p>
        </p:txBody>
      </p:sp>
      <p:sp>
        <p:nvSpPr>
          <p:cNvPr id="54280" name="WordArt 8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10795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2597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A50021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华文楷体"/>
                <a:ea typeface="华文楷体"/>
              </a:rPr>
              <a:t>语法</a:t>
            </a:r>
            <a:endParaRPr lang="en-US" sz="3600" b="1" kern="10">
              <a:ln w="9525">
                <a:solidFill>
                  <a:srgbClr val="A50021"/>
                </a:solidFill>
                <a:round/>
                <a:headEnd/>
                <a:tailEnd/>
              </a:ln>
              <a:solidFill>
                <a:srgbClr val="FF6600"/>
              </a:solidFill>
              <a:latin typeface="华文楷体"/>
              <a:ea typeface="华文楷体"/>
            </a:endParaRPr>
          </a:p>
        </p:txBody>
      </p:sp>
      <p:sp>
        <p:nvSpPr>
          <p:cNvPr id="54287" name="Oval 15"/>
          <p:cNvSpPr>
            <a:spLocks noChangeArrowheads="1"/>
          </p:cNvSpPr>
          <p:nvPr/>
        </p:nvSpPr>
        <p:spPr bwMode="auto">
          <a:xfrm>
            <a:off x="2411413" y="0"/>
            <a:ext cx="647700" cy="836613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build="p"/>
      <p:bldP spid="54277" grpId="0"/>
      <p:bldP spid="54278" grpId="0"/>
      <p:bldP spid="542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下增加00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F9EB"/>
              </a:clrFrom>
              <a:clrTo>
                <a:srgbClr val="EEF9EB">
                  <a:alpha val="0"/>
                </a:srgbClr>
              </a:clrTo>
            </a:clrChange>
          </a:blip>
          <a:srcRect l="-1003" t="8823"/>
          <a:stretch>
            <a:fillRect/>
          </a:stretch>
        </p:blipFill>
        <p:spPr bwMode="auto">
          <a:xfrm>
            <a:off x="1258888" y="1341438"/>
            <a:ext cx="7200900" cy="5200650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tint val="15686"/>
                  <a:invGamma/>
                </a:srgbClr>
              </a:gs>
            </a:gsLst>
            <a:path path="shape">
              <a:fillToRect l="50000" t="50000" r="50000" b="50000"/>
            </a:path>
          </a:gradFill>
          <a:ln/>
        </p:spPr>
        <p:txBody>
          <a:bodyPr/>
          <a:lstStyle/>
          <a:p>
            <a:endParaRPr lang="en-US" b="1">
              <a:effectLst>
                <a:outerShdw blurRad="38100" dist="38100" dir="2700000" algn="tl">
                  <a:srgbClr val="FFFFFF"/>
                </a:outerShdw>
              </a:effectLst>
              <a:ea typeface="华文楷体" pitchFamily="2" charset="-122"/>
            </a:endParaRPr>
          </a:p>
        </p:txBody>
      </p:sp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611188" y="836613"/>
            <a:ext cx="16383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2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CC00CC"/>
                </a:solidFill>
                <a:latin typeface="华文楷体"/>
                <a:ea typeface="华文楷体"/>
              </a:rPr>
              <a:t>看图描述</a:t>
            </a:r>
            <a:endParaRPr lang="en-US" sz="3200" b="1" kern="1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CC00CC"/>
              </a:solidFill>
              <a:latin typeface="华文楷体"/>
              <a:ea typeface="华文楷体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3635375" y="404813"/>
            <a:ext cx="21605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房间里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455988" y="404813"/>
            <a:ext cx="21605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床上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490913" y="434975"/>
            <a:ext cx="21605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书架上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455988" y="404813"/>
            <a:ext cx="21605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桌子上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490913" y="404813"/>
            <a:ext cx="21605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墙上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3562350" y="404813"/>
            <a:ext cx="21605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柜子里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  <p:bldP spid="58374" grpId="0"/>
      <p:bldP spid="58374" grpId="1"/>
      <p:bldP spid="58375" grpId="0"/>
      <p:bldP spid="58375" grpId="1"/>
      <p:bldP spid="58376" grpId="0"/>
      <p:bldP spid="58376" grpId="1"/>
      <p:bldP spid="58377" grpId="0"/>
      <p:bldP spid="58377" grpId="1"/>
      <p:bldP spid="58378" grpId="0"/>
      <p:bldP spid="5837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下增加0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4284663" cy="504125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5" name="Picture 3" descr="下增加0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64704"/>
            <a:ext cx="4211637" cy="504056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150</Words>
  <Application>Microsoft Office PowerPoint</Application>
  <PresentationFormat>On-screen Show (4:3)</PresentationFormat>
  <Paragraphs>24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Location+Verb-着+Noun  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xianfeng</dc:creator>
  <cp:lastModifiedBy>xianfeng</cp:lastModifiedBy>
  <cp:revision>8</cp:revision>
  <dcterms:created xsi:type="dcterms:W3CDTF">2010-07-08T23:18:24Z</dcterms:created>
  <dcterms:modified xsi:type="dcterms:W3CDTF">2010-07-09T01:17:20Z</dcterms:modified>
</cp:coreProperties>
</file>